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0" r:id="rId3"/>
    <p:sldId id="261" r:id="rId5"/>
    <p:sldId id="262" r:id="rId6"/>
  </p:sldIdLst>
  <p:sldSz cx="7556500" cy="10693400"/>
  <p:notesSz cx="7556500" cy="106934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80022461" initials="l" lastIdx="10" clrIdx="0"/>
  <p:cmAuthor id="1" name="xiaoxiongwen" initials="x" lastIdx="3" clrIdx="0"/>
  <p:cmAuthor id="2" name="l00221990" initials="l" lastIdx="8" clrIdx="2"/>
  <p:cmAuthor id="3" name="作者" initials="A" lastIdx="1" clrIdx="2"/>
  <p:cmAuthor id="4" name="Macy Jin" initials="MJ" lastIdx="1" clrIdx="3"/>
  <p:cmAuthor id="5" name="AutoBVT" initials="A" lastIdx="2" clrIdx="4"/>
  <p:cmAuthor id="6" name="fuliang@gosuncn.com" initials="f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00" d="100"/>
          <a:sy n="200" d="100"/>
        </p:scale>
        <p:origin x="-1176" y="-4866"/>
      </p:cViewPr>
      <p:guideLst>
        <p:guide orient="horz" pos="2687"/>
        <p:guide pos="23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8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38870"/>
            <a:ext cx="7560310" cy="195453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1" Type="http://schemas.openxmlformats.org/officeDocument/2006/relationships/notesSlide" Target="../notesSlides/notesSlide1.xml"/><Relationship Id="rId50" Type="http://schemas.openxmlformats.org/officeDocument/2006/relationships/slideLayout" Target="../slideLayouts/slideLayout3.xml"/><Relationship Id="rId5" Type="http://schemas.openxmlformats.org/officeDocument/2006/relationships/tags" Target="../tags/tag2.xml"/><Relationship Id="rId49" Type="http://schemas.openxmlformats.org/officeDocument/2006/relationships/tags" Target="../tags/tag40.xml"/><Relationship Id="rId48" Type="http://schemas.openxmlformats.org/officeDocument/2006/relationships/image" Target="../media/image8.png"/><Relationship Id="rId47" Type="http://schemas.openxmlformats.org/officeDocument/2006/relationships/tags" Target="../tags/tag39.xml"/><Relationship Id="rId46" Type="http://schemas.openxmlformats.org/officeDocument/2006/relationships/tags" Target="../tags/tag38.xml"/><Relationship Id="rId45" Type="http://schemas.openxmlformats.org/officeDocument/2006/relationships/tags" Target="../tags/tag37.xml"/><Relationship Id="rId44" Type="http://schemas.openxmlformats.org/officeDocument/2006/relationships/tags" Target="../tags/tag36.xml"/><Relationship Id="rId43" Type="http://schemas.openxmlformats.org/officeDocument/2006/relationships/image" Target="../media/image7.png"/><Relationship Id="rId42" Type="http://schemas.openxmlformats.org/officeDocument/2006/relationships/tags" Target="../tags/tag35.xml"/><Relationship Id="rId41" Type="http://schemas.openxmlformats.org/officeDocument/2006/relationships/tags" Target="../tags/tag34.xml"/><Relationship Id="rId40" Type="http://schemas.openxmlformats.org/officeDocument/2006/relationships/tags" Target="../tags/tag33.xml"/><Relationship Id="rId4" Type="http://schemas.openxmlformats.org/officeDocument/2006/relationships/tags" Target="../tags/tag1.xml"/><Relationship Id="rId39" Type="http://schemas.openxmlformats.org/officeDocument/2006/relationships/tags" Target="../tags/tag32.xml"/><Relationship Id="rId38" Type="http://schemas.openxmlformats.org/officeDocument/2006/relationships/tags" Target="../tags/tag31.xml"/><Relationship Id="rId37" Type="http://schemas.openxmlformats.org/officeDocument/2006/relationships/tags" Target="../tags/tag30.xml"/><Relationship Id="rId36" Type="http://schemas.openxmlformats.org/officeDocument/2006/relationships/tags" Target="../tags/tag29.xml"/><Relationship Id="rId35" Type="http://schemas.openxmlformats.org/officeDocument/2006/relationships/tags" Target="../tags/tag28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image" Target="../media/image2.png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1.pn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6.png"/><Relationship Id="rId16" Type="http://schemas.openxmlformats.org/officeDocument/2006/relationships/tags" Target="../tags/tag10.xml"/><Relationship Id="rId15" Type="http://schemas.openxmlformats.org/officeDocument/2006/relationships/image" Target="../media/image5.png"/><Relationship Id="rId14" Type="http://schemas.openxmlformats.org/officeDocument/2006/relationships/tags" Target="../tags/tag9.xml"/><Relationship Id="rId13" Type="http://schemas.openxmlformats.org/officeDocument/2006/relationships/image" Target="../media/image4.png"/><Relationship Id="rId12" Type="http://schemas.openxmlformats.org/officeDocument/2006/relationships/tags" Target="../tags/tag8.xml"/><Relationship Id="rId11" Type="http://schemas.openxmlformats.org/officeDocument/2006/relationships/image" Target="../media/image3.jpeg"/><Relationship Id="rId10" Type="http://schemas.openxmlformats.org/officeDocument/2006/relationships/tags" Target="../tags/tag7.xml"/><Relationship Id="rId1" Type="http://schemas.openxmlformats.org/officeDocument/2006/relationships/hyperlink" Target="http://www.genexis.eu/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17300" y="10557512"/>
            <a:ext cx="2540635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19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1.3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hlinkClick r:id="rId1"/>
              </a:rPr>
              <a:t>www.vsolcn.com</a:t>
            </a:r>
            <a:endParaRPr sz="650" spc="-4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310" y="3456940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V2124-4G-4S-P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395" y="3771900"/>
            <a:ext cx="4588510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24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千兆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PoE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口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+4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千兆电口</a:t>
            </a:r>
            <a:r>
              <a:rPr lang="en-US" alt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+4</a:t>
            </a:r>
            <a:r>
              <a:rPr lang="zh-CN" alt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千兆光口</a:t>
            </a:r>
            <a:r>
              <a:rPr 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管理型</a:t>
            </a:r>
            <a:r>
              <a:rPr lang="zh-CN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交换机</a:t>
            </a:r>
            <a:endParaRPr lang="zh-CN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58470" y="5796915"/>
            <a:ext cx="6803390" cy="13023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zh-CN" sz="1200" b="1" spc="-25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Gill Sans MT" panose="020B0502020104020203"/>
              </a:rPr>
              <a:t>产品简介</a:t>
            </a:r>
            <a:r>
              <a:rPr sz="1200" b="1" spc="-25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Gill Sans MT" panose="020B0502020104020203"/>
              </a:rPr>
              <a:t>:</a:t>
            </a:r>
            <a:endParaRPr sz="1200">
              <a:solidFill>
                <a:srgbClr val="FF6900"/>
              </a:solidFill>
              <a:latin typeface="黑体" panose="02010609060101010101" charset="-122"/>
              <a:ea typeface="黑体" panose="02010609060101010101" charset="-122"/>
              <a:cs typeface="Gill Sans MT" panose="020B0502020104020203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2124-4G-4S-P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系列交换机采用优质的网络芯片和稳定的POE芯片，不仅可以为上网设备提供高速稳定的网络连接，还可以为上网设备（如IP摄像头、无线AP等支持POE功能的设备）提供电源，方便用户使用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2124-4G-4S-P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系列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交换机</a:t>
            </a:r>
            <a:r>
              <a:rPr lang="zh-CN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兼容</a:t>
            </a:r>
            <a:r>
              <a:rPr lang="en-US" altLang="zh-CN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1U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机架式安装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sz="9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VSOL 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V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2124-4G-4S-P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系列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交换机具有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个千兆POE RJ45端口+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个千兆网口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+4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个千兆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SFP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上联</a:t>
            </a:r>
            <a:r>
              <a:rPr lang="zh-CN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光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口</a:t>
            </a:r>
            <a:r>
              <a:rPr 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+1</a:t>
            </a:r>
            <a:r>
              <a:rPr lang="zh-CN" altLang="en-US"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个管理口</a:t>
            </a:r>
            <a:r>
              <a:rPr sz="9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</a:rPr>
              <a:t>，能为10/100/1000M以太网提供无缝连接，支持WEB管理，易于管理维护，符合 IEEE802.3af/IEEE802.3at POE协议，具有高度可靠性。该产品可以广泛应用在安防网络视频监控、酒店、校园、中小型企业网络工程等场合。</a:t>
            </a:r>
            <a:endParaRPr sz="9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48310" y="4265930"/>
            <a:ext cx="4186555" cy="1193800"/>
          </a:xfrm>
          <a:prstGeom prst="rect">
            <a:avLst/>
          </a:prstGeom>
        </p:spPr>
        <p:txBody>
          <a:bodyPr vert="horz" wrap="square" lIns="0" tIns="8445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zh-CN" sz="1400" b="1" spc="-75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产品特点</a:t>
            </a:r>
            <a:r>
              <a:rPr sz="1400" b="1" spc="-3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en-US" sz="1400" b="1" spc="-3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sz="1400">
              <a:solidFill>
                <a:srgbClr val="FF69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符合IEEE 802.3af/at国际标准，单端口供电功率30W</a:t>
            </a:r>
            <a:endParaRPr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PoE Watchdog(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看门狗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功能</a:t>
            </a:r>
            <a:endParaRPr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802.1x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端口认证，支持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AAA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认证，支持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TACACS+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</a:t>
            </a:r>
            <a:endParaRPr lang="zh-CN"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QoS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</a:t>
            </a:r>
            <a:r>
              <a:rPr lang="zh-CN" altLang="en-US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优先级</a:t>
            </a:r>
            <a:endParaRPr lang="zh-CN" altLang="en-US"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zh-CN"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sz="12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SNMP/Telnet/SSHv2/CLI/WEB/RMON管理</a:t>
            </a:r>
            <a:endParaRPr lang="zh-CN" altLang="en-US" sz="1200" spc="15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459105" y="7177405"/>
            <a:ext cx="190055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zh-CN"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产品应用场景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4" name="图片 3" descr="E:\我的\规格书\四款洪瑞管理型交换机规格书整理\四款管理型交换机图片\PNG\32口.png32口"/>
          <p:cNvPicPr>
            <a:picLocks noChangeAspect="1"/>
          </p:cNvPicPr>
          <p:nvPr/>
        </p:nvPicPr>
        <p:blipFill>
          <a:blip r:embed="rId3"/>
          <a:srcRect t="33518" b="34982"/>
          <a:stretch>
            <a:fillRect/>
          </a:stretch>
        </p:blipFill>
        <p:spPr>
          <a:xfrm>
            <a:off x="910908" y="1611630"/>
            <a:ext cx="5734685" cy="1204595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398135" y="8766810"/>
            <a:ext cx="0" cy="44958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4625340" y="9216390"/>
            <a:ext cx="76327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圆角矩形 61"/>
          <p:cNvSpPr/>
          <p:nvPr>
            <p:custDataLst>
              <p:tags r:id="rId6"/>
            </p:custDataLst>
          </p:nvPr>
        </p:nvSpPr>
        <p:spPr>
          <a:xfrm>
            <a:off x="4615180" y="9647555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>
            <p:custDataLst>
              <p:tags r:id="rId7"/>
            </p:custDataLst>
          </p:nvPr>
        </p:nvSpPr>
        <p:spPr>
          <a:xfrm>
            <a:off x="573405" y="7928610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>
            <p:custDataLst>
              <p:tags r:id="rId8"/>
            </p:custDataLst>
          </p:nvPr>
        </p:nvSpPr>
        <p:spPr>
          <a:xfrm>
            <a:off x="582930" y="9635490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9"/>
            </p:custDataLst>
          </p:nvPr>
        </p:nvSpPr>
        <p:spPr>
          <a:xfrm>
            <a:off x="582930" y="8773795"/>
            <a:ext cx="1253490" cy="735965"/>
          </a:xfrm>
          <a:prstGeom prst="round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" y="8058785"/>
            <a:ext cx="739775" cy="47371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893810"/>
            <a:ext cx="635000" cy="48514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9784080"/>
            <a:ext cx="517525" cy="39560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65" y="9790430"/>
            <a:ext cx="743585" cy="498475"/>
          </a:xfrm>
          <a:prstGeom prst="rect">
            <a:avLst/>
          </a:prstGeom>
        </p:spPr>
      </p:pic>
      <p:sp>
        <p:nvSpPr>
          <p:cNvPr id="72" name="文本框 71"/>
          <p:cNvSpPr txBox="1"/>
          <p:nvPr>
            <p:custDataLst>
              <p:tags r:id="rId18"/>
            </p:custDataLst>
          </p:nvPr>
        </p:nvSpPr>
        <p:spPr>
          <a:xfrm>
            <a:off x="882650" y="8434705"/>
            <a:ext cx="7512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zh-CN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摄像机</a:t>
            </a:r>
            <a:endParaRPr lang="zh-CN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19"/>
            </p:custDataLst>
          </p:nvPr>
        </p:nvSpPr>
        <p:spPr>
          <a:xfrm>
            <a:off x="1000125" y="9307195"/>
            <a:ext cx="7512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zh-CN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电话</a:t>
            </a:r>
            <a:endParaRPr lang="zh-CN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20"/>
            </p:custDataLst>
          </p:nvPr>
        </p:nvSpPr>
        <p:spPr>
          <a:xfrm>
            <a:off x="911225" y="10162540"/>
            <a:ext cx="80391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无线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en-US" altLang="zh-CN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21"/>
            </p:custDataLst>
          </p:nvPr>
        </p:nvSpPr>
        <p:spPr>
          <a:xfrm>
            <a:off x="4792980" y="10179685"/>
            <a:ext cx="97028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网络视频录像机</a:t>
            </a:r>
            <a:endParaRPr lang="zh-CN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22"/>
            </p:custDataLst>
          </p:nvPr>
        </p:nvCxnSpPr>
        <p:spPr>
          <a:xfrm>
            <a:off x="3549650" y="9224010"/>
            <a:ext cx="0" cy="9029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23"/>
            </p:custDataLst>
          </p:nvPr>
        </p:nvCxnSpPr>
        <p:spPr>
          <a:xfrm flipH="1">
            <a:off x="1836420" y="10126980"/>
            <a:ext cx="171259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4"/>
            </p:custDataLst>
          </p:nvPr>
        </p:nvCxnSpPr>
        <p:spPr>
          <a:xfrm>
            <a:off x="3460750" y="9217660"/>
            <a:ext cx="0" cy="51879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25"/>
            </p:custDataLst>
          </p:nvPr>
        </p:nvCxnSpPr>
        <p:spPr>
          <a:xfrm flipH="1">
            <a:off x="2033905" y="9727565"/>
            <a:ext cx="142684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>
            <p:custDataLst>
              <p:tags r:id="rId26"/>
            </p:custDataLst>
          </p:nvPr>
        </p:nvCxnSpPr>
        <p:spPr>
          <a:xfrm flipV="1">
            <a:off x="2033905" y="9142095"/>
            <a:ext cx="0" cy="58610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66" idx="3"/>
          </p:cNvCxnSpPr>
          <p:nvPr>
            <p:custDataLst>
              <p:tags r:id="rId27"/>
            </p:custDataLst>
          </p:nvPr>
        </p:nvCxnSpPr>
        <p:spPr>
          <a:xfrm flipH="1">
            <a:off x="1836420" y="9142095"/>
            <a:ext cx="19748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63" idx="3"/>
          </p:cNvCxnSpPr>
          <p:nvPr>
            <p:custDataLst>
              <p:tags r:id="rId28"/>
            </p:custDataLst>
          </p:nvPr>
        </p:nvCxnSpPr>
        <p:spPr>
          <a:xfrm flipV="1">
            <a:off x="1826895" y="8295640"/>
            <a:ext cx="352425" cy="12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29"/>
            </p:custDataLst>
          </p:nvPr>
        </p:nvCxnSpPr>
        <p:spPr>
          <a:xfrm>
            <a:off x="2179320" y="8300085"/>
            <a:ext cx="0" cy="113411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30"/>
            </p:custDataLst>
          </p:nvPr>
        </p:nvCxnSpPr>
        <p:spPr>
          <a:xfrm>
            <a:off x="2179320" y="9434195"/>
            <a:ext cx="116205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>
            <p:custDataLst>
              <p:tags r:id="rId31"/>
            </p:custDataLst>
          </p:nvPr>
        </p:nvCxnSpPr>
        <p:spPr>
          <a:xfrm flipV="1">
            <a:off x="3347085" y="9224010"/>
            <a:ext cx="0" cy="21018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32"/>
            </p:custDataLst>
          </p:nvPr>
        </p:nvCxnSpPr>
        <p:spPr>
          <a:xfrm flipH="1" flipV="1">
            <a:off x="3716020" y="10036810"/>
            <a:ext cx="887095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>
            <p:custDataLst>
              <p:tags r:id="rId33"/>
            </p:custDataLst>
          </p:nvPr>
        </p:nvSpPr>
        <p:spPr>
          <a:xfrm>
            <a:off x="2959735" y="8587105"/>
            <a:ext cx="142113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     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V21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24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G-</a:t>
            </a:r>
            <a:r>
              <a:rPr 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4</a:t>
            </a:r>
            <a:r>
              <a:rPr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S-P</a:t>
            </a:r>
            <a:endParaRPr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89" name="文本框 88"/>
          <p:cNvSpPr txBox="1"/>
          <p:nvPr>
            <p:custDataLst>
              <p:tags r:id="rId34"/>
            </p:custDataLst>
          </p:nvPr>
        </p:nvSpPr>
        <p:spPr>
          <a:xfrm>
            <a:off x="2839085" y="7506335"/>
            <a:ext cx="17862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数据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POE</a:t>
            </a:r>
            <a:endParaRPr lang="en-US" altLang="zh-CN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/>
          <p:nvPr>
            <p:custDataLst>
              <p:tags r:id="rId35"/>
            </p:custDataLst>
          </p:nvPr>
        </p:nvCxnSpPr>
        <p:spPr>
          <a:xfrm>
            <a:off x="2416175" y="7631430"/>
            <a:ext cx="4318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36"/>
            </p:custDataLst>
          </p:nvPr>
        </p:nvCxnSpPr>
        <p:spPr>
          <a:xfrm>
            <a:off x="2416175" y="7820025"/>
            <a:ext cx="4318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>
            <p:custDataLst>
              <p:tags r:id="rId37"/>
            </p:custDataLst>
          </p:nvPr>
        </p:nvSpPr>
        <p:spPr>
          <a:xfrm>
            <a:off x="2839085" y="7698740"/>
            <a:ext cx="14433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数据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38"/>
            </p:custDataLst>
          </p:nvPr>
        </p:nvCxnSpPr>
        <p:spPr>
          <a:xfrm>
            <a:off x="2416175" y="7980045"/>
            <a:ext cx="4318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>
            <p:custDataLst>
              <p:tags r:id="rId39"/>
            </p:custDataLst>
          </p:nvPr>
        </p:nvSpPr>
        <p:spPr>
          <a:xfrm>
            <a:off x="2839085" y="7894955"/>
            <a:ext cx="11220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光纤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97"/>
          <p:cNvSpPr txBox="1"/>
          <p:nvPr>
            <p:custDataLst>
              <p:tags r:id="rId40"/>
            </p:custDataLst>
          </p:nvPr>
        </p:nvSpPr>
        <p:spPr>
          <a:xfrm>
            <a:off x="5524500" y="8893810"/>
            <a:ext cx="9093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zh-CN" altLang="en-US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三层交换机</a:t>
            </a:r>
            <a:endParaRPr lang="zh-CN" altLang="en-US"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99" name="文本框 98"/>
          <p:cNvSpPr txBox="1"/>
          <p:nvPr>
            <p:custDataLst>
              <p:tags r:id="rId41"/>
            </p:custDataLst>
          </p:nvPr>
        </p:nvSpPr>
        <p:spPr>
          <a:xfrm>
            <a:off x="5533390" y="9077325"/>
            <a:ext cx="7766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/>
              </a:rPr>
              <a:t>V3500-28X</a:t>
            </a:r>
            <a:endParaRPr lang="en-US" altLang="zh-CN" sz="9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7653655"/>
            <a:ext cx="1171575" cy="570230"/>
          </a:xfrm>
          <a:prstGeom prst="rect">
            <a:avLst/>
          </a:prstGeom>
        </p:spPr>
      </p:pic>
      <p:cxnSp>
        <p:nvCxnSpPr>
          <p:cNvPr id="101" name="直接连接符 100"/>
          <p:cNvCxnSpPr/>
          <p:nvPr>
            <p:custDataLst>
              <p:tags r:id="rId44"/>
            </p:custDataLst>
          </p:nvPr>
        </p:nvCxnSpPr>
        <p:spPr>
          <a:xfrm flipH="1">
            <a:off x="5380355" y="8197215"/>
            <a:ext cx="0" cy="36131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>
            <p:custDataLst>
              <p:tags r:id="rId45"/>
            </p:custDataLst>
          </p:nvPr>
        </p:nvSpPr>
        <p:spPr>
          <a:xfrm>
            <a:off x="5096510" y="7468870"/>
            <a:ext cx="66675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altLang="zh-CN" sz="9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Internet</a:t>
            </a:r>
            <a:endParaRPr lang="en-US" altLang="zh-CN" sz="900" dirty="0" smtClean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cxnSp>
        <p:nvCxnSpPr>
          <p:cNvPr id="105" name="直接连接符 104"/>
          <p:cNvCxnSpPr/>
          <p:nvPr>
            <p:custDataLst>
              <p:tags r:id="rId46"/>
            </p:custDataLst>
          </p:nvPr>
        </p:nvCxnSpPr>
        <p:spPr>
          <a:xfrm>
            <a:off x="3721100" y="9251315"/>
            <a:ext cx="0" cy="78549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图片 92" descr="C:/Users/xiaoxiongwen/AppData/Local/Temp/picturecompress_20211119103418/output_1.pngoutput_1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rcRect/>
          <a:stretch>
            <a:fillRect/>
          </a:stretch>
        </p:blipFill>
        <p:spPr>
          <a:xfrm>
            <a:off x="4792980" y="8361680"/>
            <a:ext cx="2106930" cy="506095"/>
          </a:xfrm>
          <a:prstGeom prst="rect">
            <a:avLst/>
          </a:prstGeom>
        </p:spPr>
      </p:pic>
      <p:pic>
        <p:nvPicPr>
          <p:cNvPr id="6" name="图片 5" descr="E:\我的\规格书\四款洪瑞管理型交换机规格书整理\四款管理型交换机图片\PNG\32口.png32口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3"/>
          <a:srcRect t="33518" b="34982"/>
          <a:stretch>
            <a:fillRect/>
          </a:stretch>
        </p:blipFill>
        <p:spPr>
          <a:xfrm>
            <a:off x="2548255" y="8836025"/>
            <a:ext cx="2244725" cy="471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3078" y="4671695"/>
          <a:ext cx="6810375" cy="5269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615"/>
                <a:gridCol w="1477645"/>
                <a:gridCol w="4095115"/>
              </a:tblGrid>
              <a:tr h="233045">
                <a:tc gridSpan="2">
                  <a:txBody>
                    <a:bodyPr/>
                    <a:lstStyle/>
                    <a:p>
                      <a:pPr marL="4000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zh-CN" sz="1000" b="0" spc="-6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项目</a:t>
                      </a:r>
                      <a:endParaRPr lang="zh-CN" sz="1000" b="0" spc="-6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cPr marL="0" marR="0" marT="0" marB="0"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0" spc="-4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V2124-4G-4S-P</a:t>
                      </a:r>
                      <a:endParaRPr lang="en-US" sz="1000" b="0" spc="-4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75260">
                <a:tc rowSpan="4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85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</a:rPr>
                        <a:t>接口</a:t>
                      </a:r>
                      <a:endParaRPr lang="en-US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上联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网口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4*GE(RJ45)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260">
                <a:tc vMerge="1"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上联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光口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4*GE(SFP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，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C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ombo)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675">
                <a:tc vMerge="1">
                  <a:tcPr marL="0" marR="0" marT="698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口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24*GE(RJ45, POE)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675">
                <a:tc vMerge="1">
                  <a:tcPr marL="0" marR="0" marT="698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管理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口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1*C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onsole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815">
                <a:tc rowSpan="2"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产品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尺寸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(长×宽×高)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440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280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44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 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46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净重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3.65kg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1610">
                <a:tc rowSpan="2"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包装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尺寸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(长×宽×高)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500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365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×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85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 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9844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1610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buClrTx/>
                        <a:buSzTx/>
                        <a:buFontTx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毛重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333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ClrTx/>
                        <a:buSzTx/>
                        <a:buFontTx/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4.36kg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1333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交换容量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(</a:t>
                      </a:r>
                      <a:r>
                        <a:rPr lang="en-US" altLang="zh-CN" sz="850" spc="-10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Gbps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zh-CN" altLang="en-US" sz="850" spc="-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50" spc="2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56</a:t>
                      </a:r>
                      <a:endParaRPr lang="en-US" altLang="en-US" sz="850" spc="2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610">
                <a:tc gridSpan="2"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吞吐量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(</a:t>
                      </a:r>
                      <a:r>
                        <a:rPr lang="en-US" altLang="zh-CN" sz="850" spc="-10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Mpps</a:t>
                      </a:r>
                      <a:r>
                        <a:rPr lang="en-US" altLang="zh-CN" sz="850" spc="-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zh-CN" altLang="en-US" sz="850" spc="-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2159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850" spc="2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41.66</a:t>
                      </a:r>
                      <a:endParaRPr lang="en-US" altLang="en-US" sz="850" spc="2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数据包缓冲区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(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Mbytes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MAC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地址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表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8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K</a:t>
                      </a:r>
                      <a:endParaRPr 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巨型帧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9.6 K</a:t>
                      </a:r>
                      <a:r>
                        <a:rPr lang="en-US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bytes</a:t>
                      </a:r>
                      <a:endParaRPr lang="en-US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转发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模式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存储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转发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159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协议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IEEE802.3af(15.4W), IEEE802.3at(30W)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3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网络传输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介质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10BASE-T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Cat3、4、5类UTP/STP(≤100 米)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100BASE-TX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Cat5 类以上UTP/STP(≤100 米)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1000BASE-TX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Cat5 类以上UTP/STP(≤100 米) 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光纤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介质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多模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光纤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50/125、62.5/125、100/140um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单模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光纤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8/125、8.7/125、9/125、10/125um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电源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电压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Input: AC 100~240V/50Hz~60Hz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整机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功率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≦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400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</a:rPr>
                        <a:t>W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防护相关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共模 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6KV; 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静电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 ESD: 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空气 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8KV, 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接触 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/>
                          <a:sym typeface="+mn-ea"/>
                        </a:rPr>
                        <a:t>6KV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3040">
                <a:tc rowSpan="4"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工作环境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工作温度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302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-1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0~+50°C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302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230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rgbClr val="151616"/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存储温度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73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-40~+</a:t>
                      </a: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70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°C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730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rgbClr val="FFFDEE"/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工作湿度</a:t>
                      </a:r>
                      <a:endParaRPr 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10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~90% (</a:t>
                      </a:r>
                      <a:r>
                        <a:rPr 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非冷凝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存储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湿度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5~90%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(</a:t>
                      </a:r>
                      <a:r>
                        <a:rPr 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非冷凝</a:t>
                      </a:r>
                      <a:r>
                        <a:rPr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bject 9"/>
          <p:cNvSpPr txBox="1">
            <a:spLocks noGrp="1"/>
          </p:cNvSpPr>
          <p:nvPr/>
        </p:nvSpPr>
        <p:spPr>
          <a:xfrm>
            <a:off x="403225" y="441960"/>
            <a:ext cx="573151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V2124-4G-4S-P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69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24千兆PoE口+4千兆电口+4千兆光口管理型交换机</a:t>
            </a:r>
            <a:endParaRPr dirty="0">
              <a:solidFill>
                <a:srgbClr val="FF6900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434340" y="1194435"/>
            <a:ext cx="1900555" cy="257175"/>
          </a:xfrm>
          <a:prstGeom prst="rect">
            <a:avLst/>
          </a:prstGeom>
        </p:spPr>
        <p:txBody>
          <a:bodyPr vert="horz" wrap="square" lIns="0" tIns="78105" rIns="0" bIns="0" rtlCol="0">
            <a:noAutofit/>
          </a:bodyPr>
          <a:p>
            <a:pPr marL="12700" algn="l">
              <a:lnSpc>
                <a:spcPct val="100000"/>
              </a:lnSpc>
              <a:spcBef>
                <a:spcPts val="615"/>
              </a:spcBef>
            </a:pPr>
            <a:r>
              <a:rPr lang="zh-CN" sz="1000" b="1" spc="-55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技术参数</a:t>
            </a:r>
            <a:r>
              <a:rPr sz="1000" b="1" spc="-10" dirty="0">
                <a:solidFill>
                  <a:srgbClr val="FF6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5173345" y="2871470"/>
            <a:ext cx="1485900" cy="127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zh-CN" sz="850" b="1" spc="-3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运维服务</a:t>
            </a:r>
            <a:endParaRPr lang="zh-CN" sz="850" b="1" spc="-3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5146040" y="3051810"/>
            <a:ext cx="1892300" cy="10242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SNMP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/Telnet/SSHv2/CLI/</a:t>
            </a: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WEB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/RMON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管理</a:t>
            </a:r>
            <a:endParaRPr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支持固件升级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管理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支持上传、备份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配置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SNTP</a:t>
            </a:r>
            <a:r>
              <a:rPr lang="zh-CN" alt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时间同步配置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支持设备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诊断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支持系统</a:t>
            </a: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日志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38" name="object 14"/>
          <p:cNvSpPr txBox="1"/>
          <p:nvPr/>
        </p:nvSpPr>
        <p:spPr>
          <a:xfrm>
            <a:off x="538480" y="1523157"/>
            <a:ext cx="1281430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L2</a:t>
            </a:r>
            <a:r>
              <a:rPr lang="zh-CN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层功能</a:t>
            </a:r>
            <a:endParaRPr sz="850" b="1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39" name="object 15"/>
          <p:cNvSpPr txBox="1"/>
          <p:nvPr/>
        </p:nvSpPr>
        <p:spPr>
          <a:xfrm>
            <a:off x="538480" y="1701800"/>
            <a:ext cx="2307590" cy="20377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支持链路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聚合：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     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支持负载分担策略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(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基于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IP/MAC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地址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)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     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支持静态和动态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LACP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     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最大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8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个聚合组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VLAN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有效范围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:1~4094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，</a:t>
            </a:r>
            <a:endParaRPr lang="zh-CN" altLang="en-US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2065" indent="0" algn="l">
              <a:lnSpc>
                <a:spcPct val="90000"/>
              </a:lnSpc>
              <a:spcBef>
                <a:spcPts val="185"/>
              </a:spcBef>
              <a:buNone/>
              <a:tabLst>
                <a:tab pos="151130" algn="l"/>
              </a:tabLst>
            </a:pP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     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最大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VLAN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数量为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256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Access/Trunk/Hybrid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模式，支持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QinQ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VLAN tag/Un-tag ,VLAN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透传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Protocol VLAN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和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GVRP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协议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802.1D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和</a:t>
            </a:r>
            <a:r>
              <a:rPr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802.1W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协议</a:t>
            </a:r>
            <a:endParaRPr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支持生成树协议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: STP/RSTP/MSTP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alt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LLDP</a:t>
            </a:r>
            <a:r>
              <a:rPr lang="zh-CN" alt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协议</a:t>
            </a:r>
            <a:endParaRPr lang="en-US" altLang="zh-CN" sz="8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alt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IEEE802.x flow control</a:t>
            </a:r>
            <a:endParaRPr lang="en-US" sz="8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alt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支持端口</a:t>
            </a:r>
            <a:r>
              <a:rPr lang="en-US" sz="850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稳定性统计与监测</a:t>
            </a:r>
            <a:endParaRPr lang="en-US" sz="850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5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</a:t>
            </a:r>
            <a:r>
              <a:rPr lang="zh-CN" sz="85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端口镜像</a:t>
            </a:r>
            <a:endParaRPr lang="zh-CN" sz="85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5128260" y="1569085"/>
            <a:ext cx="2035810" cy="1260475"/>
          </a:xfrm>
          <a:prstGeom prst="rect">
            <a:avLst/>
          </a:prstGeom>
        </p:spPr>
        <p:txBody>
          <a:bodyPr vert="horz" wrap="square" lIns="0" tIns="23495" rIns="0" bIns="0" rtlCol="0">
            <a:no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zh-CN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安全功能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支持风暴控制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支持端口隔离，端口速率限制，端口安全</a:t>
            </a:r>
            <a:endParaRPr lang="zh-CN" altLang="en-US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支持环路检测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ACL</a:t>
            </a:r>
            <a:endParaRPr lang="en-US" alt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AAA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认证，支持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802.1x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端口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认证，支持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RADIUS/</a:t>
            </a: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TACACS+认证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支持动态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ARP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检测</a:t>
            </a:r>
            <a:endParaRPr lang="zh-CN" altLang="en-US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支持</a:t>
            </a:r>
            <a:r>
              <a:rPr lang="en-US" altLang="zh-CN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IP</a:t>
            </a:r>
            <a:r>
              <a:rPr lang="zh-CN" altLang="en-US" sz="800" spc="1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</a:rPr>
              <a:t>源防护</a:t>
            </a:r>
            <a:endParaRPr lang="zh-CN" sz="800" spc="1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2987040" y="2871470"/>
            <a:ext cx="1922780" cy="6877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支持流量分类，支持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SP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WRR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调度</a:t>
            </a:r>
            <a:endParaRPr 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支持端口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优先级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802.1P</a:t>
            </a:r>
            <a:r>
              <a:rPr lang="zh-CN" alt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IP TOS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IP DSCP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优先级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每个端口最大支持</a:t>
            </a:r>
            <a:r>
              <a:rPr lang="en-US" altLang="zh-CN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个队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列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3" name="object 6"/>
          <p:cNvSpPr/>
          <p:nvPr/>
        </p:nvSpPr>
        <p:spPr>
          <a:xfrm>
            <a:off x="2878455" y="1493520"/>
            <a:ext cx="76200" cy="2799080"/>
          </a:xfrm>
          <a:custGeom>
            <a:avLst/>
            <a:gdLst/>
            <a:ahLst/>
            <a:cxnLst/>
            <a:rect l="l" t="t" r="r" b="b"/>
            <a:pathLst>
              <a:path h="2740659">
                <a:moveTo>
                  <a:pt x="0" y="0"/>
                </a:moveTo>
                <a:lnTo>
                  <a:pt x="0" y="2740075"/>
                </a:lnTo>
              </a:path>
            </a:pathLst>
          </a:custGeom>
          <a:ln w="6350">
            <a:solidFill>
              <a:srgbClr val="686867"/>
            </a:solidFill>
          </a:ln>
        </p:spPr>
        <p:txBody>
          <a:bodyPr wrap="square" lIns="0" tIns="0" rIns="0" bIns="0" rtlCol="0"/>
          <a:p/>
        </p:txBody>
      </p:sp>
      <p:sp>
        <p:nvSpPr>
          <p:cNvPr id="44" name="object 6"/>
          <p:cNvSpPr/>
          <p:nvPr/>
        </p:nvSpPr>
        <p:spPr>
          <a:xfrm>
            <a:off x="5038725" y="1498600"/>
            <a:ext cx="76200" cy="2788285"/>
          </a:xfrm>
          <a:custGeom>
            <a:avLst/>
            <a:gdLst/>
            <a:ahLst/>
            <a:cxnLst/>
            <a:rect l="l" t="t" r="r" b="b"/>
            <a:pathLst>
              <a:path h="2740659">
                <a:moveTo>
                  <a:pt x="0" y="0"/>
                </a:moveTo>
                <a:lnTo>
                  <a:pt x="0" y="2740075"/>
                </a:lnTo>
              </a:path>
            </a:pathLst>
          </a:custGeom>
          <a:ln w="6350">
            <a:solidFill>
              <a:srgbClr val="686867"/>
            </a:solidFill>
          </a:ln>
        </p:spPr>
        <p:txBody>
          <a:bodyPr wrap="square" lIns="0" tIns="0" rIns="0" bIns="0" rtlCol="0"/>
          <a:p/>
        </p:txBody>
      </p:sp>
      <p:sp>
        <p:nvSpPr>
          <p:cNvPr id="14" name="object 11"/>
          <p:cNvSpPr txBox="1"/>
          <p:nvPr>
            <p:custDataLst>
              <p:tags r:id="rId2"/>
            </p:custDataLst>
          </p:nvPr>
        </p:nvSpPr>
        <p:spPr>
          <a:xfrm>
            <a:off x="2987040" y="2157730"/>
            <a:ext cx="1550670" cy="6877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zh-CN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组播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IGMP V1/V2/V3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IGMP Snooping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MLD Snooping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MVR</a:t>
            </a:r>
            <a:endParaRPr lang="en-US" altLang="zh-CN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支持组播过滤和组播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查询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object 11"/>
          <p:cNvSpPr txBox="1"/>
          <p:nvPr>
            <p:custDataLst>
              <p:tags r:id="rId3"/>
            </p:custDataLst>
          </p:nvPr>
        </p:nvSpPr>
        <p:spPr>
          <a:xfrm>
            <a:off x="538480" y="3746500"/>
            <a:ext cx="1685925" cy="554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3335" algn="l">
              <a:lnSpc>
                <a:spcPct val="100000"/>
              </a:lnSpc>
              <a:spcBef>
                <a:spcPts val="440"/>
              </a:spcBef>
              <a:buClrTx/>
              <a:buSzTx/>
              <a:buFontTx/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r>
              <a:rPr lang="zh-CN" alt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特性</a:t>
            </a:r>
            <a:endParaRPr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DHCP Server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DHCP Relay(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Option 82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)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DHCP Snooping</a:t>
            </a:r>
            <a:endParaRPr lang="en-US" sz="800" spc="-5" dirty="0">
              <a:solidFill>
                <a:srgbClr val="31313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object 14"/>
          <p:cNvSpPr txBox="1"/>
          <p:nvPr>
            <p:custDataLst>
              <p:tags r:id="rId4"/>
            </p:custDataLst>
          </p:nvPr>
        </p:nvSpPr>
        <p:spPr>
          <a:xfrm>
            <a:off x="2987040" y="1523157"/>
            <a:ext cx="1281430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L</a:t>
            </a:r>
            <a:r>
              <a:rPr lang="en-US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3</a:t>
            </a:r>
            <a:r>
              <a:rPr lang="zh-CN" sz="850" b="1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层功能</a:t>
            </a:r>
            <a:endParaRPr sz="850" b="1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10"/>
          <p:cNvSpPr txBox="1"/>
          <p:nvPr>
            <p:custDataLst>
              <p:tags r:id="rId5"/>
            </p:custDataLst>
          </p:nvPr>
        </p:nvSpPr>
        <p:spPr>
          <a:xfrm>
            <a:off x="2987040" y="1701800"/>
            <a:ext cx="1779270" cy="4013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IPv4/IPv6</a:t>
            </a:r>
            <a:r>
              <a:rPr lang="zh-CN" alt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协议</a:t>
            </a:r>
            <a:endParaRPr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IPv4/IPv6</a:t>
            </a:r>
            <a:r>
              <a:rPr lang="zh-CN" altLang="en-US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静态路由</a:t>
            </a:r>
            <a:endParaRPr 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marL="150495" indent="-138430" algn="l">
              <a:lnSpc>
                <a:spcPct val="90000"/>
              </a:lnSpc>
              <a:spcBef>
                <a:spcPts val="185"/>
              </a:spcBef>
              <a:buChar char="•"/>
              <a:tabLst>
                <a:tab pos="151130" algn="l"/>
              </a:tabLst>
            </a:pPr>
            <a:r>
              <a:rPr 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</a:t>
            </a: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</a:t>
            </a:r>
            <a:r>
              <a:rPr lang="en-US" altLang="zh-CN" sz="800" dirty="0">
                <a:solidFill>
                  <a:srgbClr val="313130"/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v6 ND</a:t>
            </a:r>
            <a:endParaRPr lang="en-US" altLang="zh-CN" sz="800" dirty="0">
              <a:solidFill>
                <a:srgbClr val="313130"/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7" name="object 11"/>
          <p:cNvSpPr txBox="1"/>
          <p:nvPr>
            <p:custDataLst>
              <p:tags r:id="rId6"/>
            </p:custDataLst>
          </p:nvPr>
        </p:nvSpPr>
        <p:spPr>
          <a:xfrm>
            <a:off x="3012440" y="3615055"/>
            <a:ext cx="1922780" cy="6769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p>
            <a:pPr marL="12065" indent="0" algn="l">
              <a:lnSpc>
                <a:spcPct val="100000"/>
              </a:lnSpc>
              <a:spcBef>
                <a:spcPts val="80"/>
              </a:spcBef>
              <a:buNone/>
              <a:tabLst>
                <a:tab pos="151130" algn="l"/>
              </a:tabLst>
            </a:pPr>
            <a:r>
              <a:rPr 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</a:t>
            </a:r>
            <a:r>
              <a:rPr lang="zh-CN" altLang="en-US" sz="850" b="1" spc="-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特性</a:t>
            </a:r>
            <a:endParaRPr lang="en-US" sz="850" b="1" spc="-35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PoE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温度查询</a:t>
            </a:r>
            <a:endParaRPr 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PoE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类型，级别，功率，电压，电流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查询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50495" indent="-138430" algn="l">
              <a:lnSpc>
                <a:spcPct val="100000"/>
              </a:lnSpc>
              <a:spcBef>
                <a:spcPts val="80"/>
              </a:spcBef>
              <a:buChar char="•"/>
              <a:tabLst>
                <a:tab pos="151130" algn="l"/>
              </a:tabLst>
            </a:pP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支持</a:t>
            </a:r>
            <a:r>
              <a:rPr lang="en-US" altLang="zh-CN" sz="800" spc="-5" dirty="0">
                <a:solidFill>
                  <a:srgbClr val="31313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PoE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看门狗</a:t>
            </a:r>
            <a:r>
              <a:rPr lang="zh-CN" altLang="en-US" sz="800" spc="-5" dirty="0">
                <a:solidFill>
                  <a:srgbClr val="31313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配置</a:t>
            </a:r>
            <a:endParaRPr lang="zh-CN" altLang="en-US" sz="800" spc="-5" dirty="0">
              <a:solidFill>
                <a:srgbClr val="31313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9"/>
          <p:cNvSpPr txBox="1">
            <a:spLocks noGrp="1"/>
          </p:cNvSpPr>
          <p:nvPr/>
        </p:nvSpPr>
        <p:spPr>
          <a:xfrm>
            <a:off x="296862" y="441700"/>
            <a:ext cx="34798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zh-CN" altLang="en-US" sz="1600" b="1" kern="0" smtClean="0">
                <a:solidFill>
                  <a:srgbClr val="FF6900"/>
                </a:solidFill>
                <a:latin typeface="Arial" panose="020B0604020202020204" pitchFamily="34" charset="0"/>
              </a:rPr>
              <a:t>规格：</a:t>
            </a:r>
            <a:r>
              <a:rPr lang="en-US" sz="1600" b="1" kern="0" smtClean="0">
                <a:solidFill>
                  <a:srgbClr val="FF69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1600" b="1" kern="0" dirty="0">
              <a:solidFill>
                <a:srgbClr val="FF6900"/>
              </a:solidFill>
              <a:uFillTx/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>
            <a:stCxn id="15" idx="0"/>
            <a:endCxn id="15" idx="0"/>
          </p:cNvCxnSpPr>
          <p:nvPr/>
        </p:nvCxnSpPr>
        <p:spPr>
          <a:xfrm>
            <a:off x="3633534" y="809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2"/>
          <p:cNvSpPr/>
          <p:nvPr userDrawn="1"/>
        </p:nvSpPr>
        <p:spPr>
          <a:xfrm>
            <a:off x="-3175" y="10656700"/>
            <a:ext cx="7559675" cy="128270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3373" y="918845"/>
          <a:ext cx="6810375" cy="4125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/>
                <a:gridCol w="1215390"/>
                <a:gridCol w="4095115"/>
              </a:tblGrid>
              <a:tr h="233045">
                <a:tc gridSpan="2">
                  <a:txBody>
                    <a:bodyPr/>
                    <a:p>
                      <a:pPr marL="4000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zh-CN" sz="1000" b="0" spc="-6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项目</a:t>
                      </a:r>
                      <a:endParaRPr lang="zh-CN" sz="1000" b="0" spc="-6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cPr marL="0" marR="0" marT="0" marB="0"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15900" algn="ctr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0" spc="-4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Gill Sans MT" panose="020B0502020104020203"/>
                        </a:rPr>
                        <a:t>V2124-4G-4S-P</a:t>
                      </a:r>
                      <a:endParaRPr lang="en-US" sz="1000" b="0" spc="-4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Gill Sans MT" panose="020B0502020104020203"/>
                      </a:endParaRPr>
                    </a:p>
                  </a:txBody>
                  <a:tcPr marL="0" marR="0" marT="2794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LED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指示灯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>
                    <a:lnL w="6350">
                      <a:solidFill>
                        <a:srgbClr val="151616"/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PWR，SYS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，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PoE/ACT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，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Link/ACT</a:t>
                      </a:r>
                      <a:endParaRPr lang="en-US" altLang="zh-CN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304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PWR(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电源指示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常亮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设备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通电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不亮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设备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不通电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SYS(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系统灯</a:t>
                      </a:r>
                      <a:r>
                        <a:rPr 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常亮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系统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运行正常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89230">
                <a:tc vMerge="1">
                  <a:tcPr marL="0" marR="0" marT="3048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闪烁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系统未启动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中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94945">
                <a:tc row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PoE/ACT(PoE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指示灯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常亮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PoE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供电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不亮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PoE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不供电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rowSpan="3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Link/ACT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(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链路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&amp;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数据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常亮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链路连接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正常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不亮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链路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不通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buNone/>
                      </a:pP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闪</a:t>
                      </a:r>
                      <a:r>
                        <a:rPr lang="zh-CN" altLang="en-US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亮</a:t>
                      </a:r>
                      <a:endParaRPr lang="zh-CN" altLang="en-US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数据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传输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rowSpan="2" gridSpan="2"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buNone/>
                      </a:pP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R</a:t>
                      </a:r>
                      <a:r>
                        <a:rPr lang="en-US" altLang="zh-CN" sz="850" spc="-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eset</a:t>
                      </a:r>
                      <a:endParaRPr lang="en-US" altLang="zh-CN" sz="850" spc="-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cPr marL="0" marR="0" marT="2476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短按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重启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945">
                <a:tc vMerge="1" gridSpan="2">
                  <a:tcPr marL="0" marR="0" marT="0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rgbClr val="151616"/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 hMerge="1">
                  <a:tcPr marL="0" marR="0" marT="24765" marB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159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buNone/>
                      </a:pP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长按</a:t>
                      </a:r>
                      <a:r>
                        <a:rPr lang="en-US" altLang="zh-CN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5s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恢复出</a:t>
                      </a:r>
                      <a:r>
                        <a:rPr lang="zh-CN" altLang="en-US" sz="85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厂设置</a:t>
                      </a:r>
                      <a:endParaRPr lang="zh-CN" altLang="en-US" sz="850" spc="2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24765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TABLE_BEAUTIFY" val="smartTable{2d6a2260-8196-4872-8686-aba9e1cd9baa}"/>
  <p:tag name="TABLE_ENDDRAG_ORIGIN_RECT" val="536*279"/>
  <p:tag name="TABLE_ENDDRAG_RECT" val="34*389*536*279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TABLE_BEAUTIFY" val="smartTable{2d6a2260-8196-4872-8686-aba9e1cd9baa}"/>
  <p:tag name="TABLE_ENDDRAG_ORIGIN_RECT" val="536*279"/>
  <p:tag name="TABLE_ENDDRAG_RECT" val="34*389*536*279"/>
  <p:tag name="KSO_WM_BEAUTIFY_FLAG" val=""/>
</p:tagLst>
</file>

<file path=ppt/tags/tag48.xml><?xml version="1.0" encoding="utf-8"?>
<p:tagLst xmlns:p="http://schemas.openxmlformats.org/presentationml/2006/main">
  <p:tag name="KSO_WPP_MARK_KEY" val="ebf10438-58c3-4840-a0ab-eebb8789bd8a"/>
  <p:tag name="COMMONDATA" val="eyJoZGlkIjoiNGU5YTk2NWU3OTRhNTU0YjZlNWE0ODExMjY4YzM0MT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2341</Words>
  <Application>WPS Office WWO_base_provider_20221031101348-1857be321c</Application>
  <PresentationFormat>自定义</PresentationFormat>
  <Paragraphs>358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Arial</vt:lpstr>
      <vt:lpstr>黑体</vt:lpstr>
      <vt:lpstr>汉仪旗黑KW 55S</vt:lpstr>
      <vt:lpstr>Gill Sans MT</vt:lpstr>
      <vt:lpstr>Calibri</vt:lpstr>
      <vt:lpstr>Noto Sans Lao</vt:lpstr>
      <vt:lpstr>微软雅黑</vt:lpstr>
      <vt:lpstr>汉仪书宋二KW</vt:lpstr>
      <vt:lpstr>Kingsoft Confetti</vt:lpstr>
      <vt:lpstr>Office Theme</vt:lpstr>
      <vt:lpstr>V2124-4G-4S-P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V2124-4G-4S-P</dc:title>
  <dc:creator/>
  <cp:lastModifiedBy>Glowworm</cp:lastModifiedBy>
  <dcterms:created xsi:type="dcterms:W3CDTF">2023-06-28T06:21:37Z</dcterms:created>
  <dcterms:modified xsi:type="dcterms:W3CDTF">2023-06-28T06:21:37Z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2021-11-06T00:00:00Z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2021-11-17T00:00:00Z</vt:filetime>
  </property>
  <property fmtid="{D5CDD505-2E9C-101B-9397-08002B2CF9AE}" pid="5" name="ICV">
    <vt:lpwstr>515444B7D45E4A5DB4805D1B21EC5ED9</vt:lpwstr>
  </property>
  <property fmtid="{D5CDD505-2E9C-101B-9397-08002B2CF9AE}" pid="6" name="KSOProductBuildVer">
    <vt:lpwstr>2052-0.0.0.0</vt:lpwstr>
  </property>
</Properties>
</file>